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8"/>
  </p:notesMasterIdLst>
  <p:sldIdLst>
    <p:sldId id="262" r:id="rId2"/>
    <p:sldId id="257" r:id="rId3"/>
    <p:sldId id="258" r:id="rId4"/>
    <p:sldId id="259" r:id="rId5"/>
    <p:sldId id="260" r:id="rId6"/>
    <p:sldId id="261" r:id="rId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73"/>
    <p:restoredTop sz="94684"/>
  </p:normalViewPr>
  <p:slideViewPr>
    <p:cSldViewPr snapToGrid="0">
      <p:cViewPr varScale="1">
        <p:scale>
          <a:sx n="141" d="100"/>
          <a:sy n="141" d="100"/>
        </p:scale>
        <p:origin x="912"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912082455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912082455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Geomorphology is the study of landscapes and there were many scientists studying landscapes in the 19th century during the formation of geology as a discipline. For example, John Wesley Powell wrote about rivers and canyons, and was a leader of the USGS, Mary Somerville, wrote the first english physical geography textbook, Louis Agassiz and Nathaniel Shaler, were prfoessors at Harvard, and Arnold Guyot was the first professor of geoscience at Princeton. William Morris Davis is someone who we might recognize as the first of modern geomorphologist, and wrote alot about river evolution through time. </a:t>
            </a:r>
            <a:endParaRPr/>
          </a:p>
          <a:p>
            <a:pPr marL="0" lvl="0" indent="0" algn="l" rtl="0">
              <a:spcBef>
                <a:spcPts val="0"/>
              </a:spcBef>
              <a:spcAft>
                <a:spcPts val="0"/>
              </a:spcAft>
              <a:buNone/>
            </a:pPr>
            <a:endParaRPr/>
          </a:p>
          <a:p>
            <a:pPr marL="0" lvl="0" indent="0" algn="l" rtl="0">
              <a:spcBef>
                <a:spcPts val="0"/>
              </a:spcBef>
              <a:spcAft>
                <a:spcPts val="0"/>
              </a:spcAft>
              <a:buNone/>
            </a:pPr>
            <a:r>
              <a:rPr lang="en"/>
              <a:t>The historical backdrop for these 19th century landscape scientists in the United States was western expansion and other imperialist projects that the US government was involved in, including government sponsored expeditions that hired geologists to describe landscapes and topography, with the aim of determining how land should be used and who should use it. </a:t>
            </a:r>
            <a:endParaRPr/>
          </a:p>
          <a:p>
            <a:pPr marL="0" lvl="0" indent="0" algn="l" rtl="0">
              <a:spcBef>
                <a:spcPts val="0"/>
              </a:spcBef>
              <a:spcAft>
                <a:spcPts val="0"/>
              </a:spcAft>
              <a:buNone/>
            </a:pPr>
            <a:endParaRPr/>
          </a:p>
          <a:p>
            <a:pPr marL="0" lvl="0" indent="0" algn="l" rtl="0">
              <a:spcBef>
                <a:spcPts val="0"/>
              </a:spcBef>
              <a:spcAft>
                <a:spcPts val="0"/>
              </a:spcAft>
              <a:buNone/>
            </a:pPr>
            <a:r>
              <a:rPr lang="en"/>
              <a:t>Many of these scientists (labeled by orange) were involved in research in scientific racism, and some used landscapes themselves to justify the inferiority or superiority of different human races.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94a0939c5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94a0939c5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Wesley Powell is famous for leading the first government sponsored expedition into the Grand Canyon. At the time, reports of his expedition were popular, and published in what might be travel magazines today, celebrating Powell as a hero and important discoverer. However, Powell’s accounts show how he downplayed the importance of contributions of Native AMericans to his expedition, who helped guide the expedition, and also had very detailed knowledge about the topography. In his reports, Powell justifies the superiority of his knowledge, which he claims is more general and more important, than the topographic knowledge held by native americans, which he admits puts him “to shame”.</a:t>
            </a:r>
            <a:endParaRPr/>
          </a:p>
          <a:p>
            <a:pPr marL="0" lvl="0" indent="0" algn="l" rtl="0">
              <a:spcBef>
                <a:spcPts val="0"/>
              </a:spcBef>
              <a:spcAft>
                <a:spcPts val="0"/>
              </a:spcAft>
              <a:buNone/>
            </a:pPr>
            <a:endParaRPr/>
          </a:p>
          <a:p>
            <a:pPr marL="0" lvl="0" indent="0" algn="l" rtl="0">
              <a:spcBef>
                <a:spcPts val="0"/>
              </a:spcBef>
              <a:spcAft>
                <a:spcPts val="0"/>
              </a:spcAft>
              <a:buNone/>
            </a:pPr>
            <a:r>
              <a:rPr lang="en"/>
              <a:t>Powell was inspired to study the Ute people of the canyonlands on his first expedition, and returned to conduct ethnographic studies on their language, describing how their language demonstrates the inferiority of Native American culture as barbaric. At this time, there was an idea inspired by a form of social darwinism (unicultural evolution) that culture evolved from savagery to barbarism to civilized, and that different human races could be categorized on this scale as inferior or superior, and so Powell used this framework in his anthropologic studies. </a:t>
            </a:r>
            <a:endParaRPr/>
          </a:p>
          <a:p>
            <a:pPr marL="0" lvl="0" indent="0" algn="l" rtl="0">
              <a:spcBef>
                <a:spcPts val="0"/>
              </a:spcBef>
              <a:spcAft>
                <a:spcPts val="0"/>
              </a:spcAft>
              <a:buNone/>
            </a:pPr>
            <a:endParaRPr/>
          </a:p>
          <a:p>
            <a:pPr marL="0" lvl="0" indent="0" algn="l" rtl="0">
              <a:spcBef>
                <a:spcPts val="0"/>
              </a:spcBef>
              <a:spcAft>
                <a:spcPts val="0"/>
              </a:spcAft>
              <a:buNone/>
            </a:pPr>
            <a:r>
              <a:rPr lang="en"/>
              <a:t>In reports to the US government, Powell made recommendations for Native American assimilation - read quote. </a:t>
            </a:r>
            <a:endParaRPr/>
          </a:p>
          <a:p>
            <a:pPr marL="0" lvl="0" indent="0" algn="l" rtl="0">
              <a:spcBef>
                <a:spcPts val="0"/>
              </a:spcBef>
              <a:spcAft>
                <a:spcPts val="0"/>
              </a:spcAft>
              <a:buNone/>
            </a:pPr>
            <a:endParaRPr/>
          </a:p>
          <a:p>
            <a:pPr marL="0" lvl="0" indent="0" algn="l" rtl="0">
              <a:spcBef>
                <a:spcPts val="0"/>
              </a:spcBef>
              <a:spcAft>
                <a:spcPts val="0"/>
              </a:spcAft>
              <a:buNone/>
            </a:pPr>
            <a:r>
              <a:rPr lang="en"/>
              <a:t>This picture shows Powell posing with a Ute woman, wearing clothing that was designed and sewn by Powell’s sister for display at the Smithsonian Museum. </a:t>
            </a:r>
            <a:endParaRPr/>
          </a:p>
          <a:p>
            <a:pPr marL="0" lvl="0" indent="0" algn="l" rtl="0">
              <a:spcBef>
                <a:spcPts val="0"/>
              </a:spcBef>
              <a:spcAft>
                <a:spcPts val="0"/>
              </a:spcAft>
              <a:buNone/>
            </a:pPr>
            <a:endParaRPr/>
          </a:p>
          <a:p>
            <a:pPr marL="0" lvl="0" indent="0" algn="l" rtl="0">
              <a:spcBef>
                <a:spcPts val="0"/>
              </a:spcBef>
              <a:spcAft>
                <a:spcPts val="0"/>
              </a:spcAft>
              <a:buNone/>
            </a:pPr>
            <a:r>
              <a:rPr lang="en"/>
              <a:t>Although G.K Gilbert, someone considered foundational to the field of geomorpholgoy, was not involved in these types of anthropologic studies, he accompanied Powell on later expeditions into the Rocky Mountains.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94a0939c5e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94a0939c5e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William Morris Davis is famous as a founder of modern geomorphology, and proposed the concept of a river’s life cycle through different stages of evolution. The image on the right shows the development of river meanders.</a:t>
            </a:r>
            <a:endParaRPr/>
          </a:p>
          <a:p>
            <a:pPr marL="0" lvl="0" indent="0" algn="l" rtl="0">
              <a:spcBef>
                <a:spcPts val="0"/>
              </a:spcBef>
              <a:spcAft>
                <a:spcPts val="0"/>
              </a:spcAft>
              <a:buNone/>
            </a:pPr>
            <a:endParaRPr/>
          </a:p>
          <a:p>
            <a:pPr marL="0" lvl="0" indent="0" algn="l" rtl="0">
              <a:spcBef>
                <a:spcPts val="0"/>
              </a:spcBef>
              <a:spcAft>
                <a:spcPts val="0"/>
              </a:spcAft>
              <a:buNone/>
            </a:pPr>
            <a:r>
              <a:rPr lang="en"/>
              <a:t>William Morris Davis was passionate about education, and wrote geography textbooks that included material describing connections of topography and climate to the superiority or inferiority of different human races. Here is a quote from his textbook: (read quote)</a:t>
            </a:r>
            <a:endParaRPr/>
          </a:p>
          <a:p>
            <a:pPr marL="0" lvl="0" indent="0" algn="l" rtl="0">
              <a:spcBef>
                <a:spcPts val="0"/>
              </a:spcBef>
              <a:spcAft>
                <a:spcPts val="0"/>
              </a:spcAft>
              <a:buNone/>
            </a:pPr>
            <a:endParaRPr/>
          </a:p>
          <a:p>
            <a:pPr marL="0" lvl="0" indent="0" algn="l" rtl="0">
              <a:spcBef>
                <a:spcPts val="0"/>
              </a:spcBef>
              <a:spcAft>
                <a:spcPts val="0"/>
              </a:spcAft>
              <a:buNone/>
            </a:pPr>
            <a:r>
              <a:rPr lang="en"/>
              <a:t>We can see how these ideas about race and human progress motivated studying the Earth system, and William Morris Davis was influential to other scientists and politicians that tried to explain perceived racial difference in physical, mental, and moral attributes by climate and geography. </a:t>
            </a:r>
            <a:endParaRPr/>
          </a:p>
          <a:p>
            <a:pPr marL="0" lvl="0" indent="0" algn="l" rtl="0">
              <a:spcBef>
                <a:spcPts val="0"/>
              </a:spcBef>
              <a:spcAft>
                <a:spcPts val="0"/>
              </a:spcAft>
              <a:buNone/>
            </a:pPr>
            <a:endParaRPr/>
          </a:p>
          <a:p>
            <a:pPr marL="0" lvl="0" indent="0" algn="l" rtl="0">
              <a:spcBef>
                <a:spcPts val="0"/>
              </a:spcBef>
              <a:spcAft>
                <a:spcPts val="0"/>
              </a:spcAft>
              <a:buNone/>
            </a:pPr>
            <a:r>
              <a:rPr lang="en"/>
              <a:t>This concept is known as geographical determinism or environmental determinism, and ultimately these ideas inspired the Nazi slogan “Blood and Soil”, which described the concept that humans “bloodline” or genetic features were tied to the certain “soil” or landscape, on which they evolved, and this idea in part led to the justification of the Nazi eugenics program.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94a0939c5e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94a0939c5e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chemeClr val="dk1"/>
                </a:solidFill>
              </a:rPr>
              <a:t>These ideas were already present in geology earlier during the 19th century. For example, Louis Agassiz, who is famous for studying glacial landscapes, also studied human races. </a:t>
            </a:r>
            <a:r>
              <a:rPr lang="en" sz="1200">
                <a:solidFill>
                  <a:schemeClr val="dk1"/>
                </a:solidFill>
                <a:latin typeface="Calibri"/>
                <a:ea typeface="Calibri"/>
                <a:cs typeface="Calibri"/>
                <a:sym typeface="Calibri"/>
              </a:rPr>
              <a:t>On the right is an image included in Agassiz’s work with drawings comparing different human races to different animals. Agassiz used measurements of skulls of people of different human races to justify a racial hierarchy of inferior to superior human races.</a:t>
            </a:r>
            <a:endParaRPr sz="1200">
              <a:solidFill>
                <a:schemeClr val="dk1"/>
              </a:solidFill>
              <a:latin typeface="Calibri"/>
              <a:ea typeface="Calibri"/>
              <a:cs typeface="Calibri"/>
              <a:sym typeface="Calibri"/>
            </a:endParaRPr>
          </a:p>
          <a:p>
            <a:pPr marL="0" lvl="0" indent="0" algn="l" rtl="0">
              <a:lnSpc>
                <a:spcPct val="115000"/>
              </a:lnSpc>
              <a:spcBef>
                <a:spcPts val="1600"/>
              </a:spcBef>
              <a:spcAft>
                <a:spcPts val="0"/>
              </a:spcAft>
              <a:buNone/>
            </a:pPr>
            <a:r>
              <a:rPr lang="en" sz="1300">
                <a:solidFill>
                  <a:schemeClr val="dk1"/>
                </a:solidFill>
              </a:rPr>
              <a:t> Agassiz was part of the American School of Anthropology, which argued for polygenism, or the idea that different human races are actually different species and so they should not mix or have children together. This idea is quoted on the right, written by Louis Agassiz’ wife Mary Agassiz. The photographs that Agassiz commissioned for these studies were often not taken with consent (see articles on daguerreotype of slaves as well as </a:t>
            </a:r>
            <a:r>
              <a:rPr lang="en" sz="1300" i="1">
                <a:solidFill>
                  <a:schemeClr val="dk1"/>
                </a:solidFill>
              </a:rPr>
              <a:t>Diary in Brazil</a:t>
            </a:r>
            <a:r>
              <a:rPr lang="en" sz="1300">
                <a:solidFill>
                  <a:schemeClr val="dk1"/>
                </a:solidFill>
              </a:rPr>
              <a:t>)</a:t>
            </a:r>
            <a:endParaRPr sz="1300">
              <a:solidFill>
                <a:schemeClr val="dk1"/>
              </a:solidFill>
            </a:endParaRPr>
          </a:p>
          <a:p>
            <a:pPr marL="0" lvl="0" indent="0" algn="l" rtl="0">
              <a:lnSpc>
                <a:spcPct val="115000"/>
              </a:lnSpc>
              <a:spcBef>
                <a:spcPts val="1600"/>
              </a:spcBef>
              <a:spcAft>
                <a:spcPts val="1600"/>
              </a:spcAft>
              <a:buNone/>
            </a:pPr>
            <a:r>
              <a:rPr lang="en" sz="1300">
                <a:solidFill>
                  <a:schemeClr val="dk1"/>
                </a:solidFill>
              </a:rPr>
              <a:t>Mary Somerville, was the first woman elected to the Royal Astronomical Society, and published the first ENglish geography textbook. In this book we see that these ideas about geography and race are incorporated: read quote</a:t>
            </a:r>
            <a:endParaRPr sz="13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9379541036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9379541036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chemeClr val="dk1"/>
                </a:solidFill>
              </a:rPr>
              <a:t>Other scientists at this time wrote about similar topics connecting race to landscapes. Arnold Guyot, who founded the geoscience department at Princeton, was encouraged by Louis Agassiz to give tours of New England giving lectures which later formed his book “The Earth and Man”. </a:t>
            </a:r>
            <a:endParaRPr sz="1300">
              <a:solidFill>
                <a:schemeClr val="dk1"/>
              </a:solidFill>
            </a:endParaRPr>
          </a:p>
          <a:p>
            <a:pPr marL="0" lvl="0" indent="0" algn="l" rtl="0">
              <a:lnSpc>
                <a:spcPct val="115000"/>
              </a:lnSpc>
              <a:spcBef>
                <a:spcPts val="1600"/>
              </a:spcBef>
              <a:spcAft>
                <a:spcPts val="0"/>
              </a:spcAft>
              <a:buNone/>
            </a:pPr>
            <a:r>
              <a:rPr lang="en" sz="1300">
                <a:solidFill>
                  <a:schemeClr val="dk1"/>
                </a:solidFill>
              </a:rPr>
              <a:t>These lectures describe how the distribution of continents, topography and climate ultimately determine hierarchy of human races according to beauty, physical ability, intelligence, and even morality. This illustration in his book is accompanied by text claiming the deterioration of beauty as you move away from the European continent. </a:t>
            </a:r>
            <a:endParaRPr sz="1300">
              <a:solidFill>
                <a:schemeClr val="dk1"/>
              </a:solidFill>
            </a:endParaRPr>
          </a:p>
          <a:p>
            <a:pPr marL="0" lvl="0" indent="0" algn="l" rtl="0">
              <a:lnSpc>
                <a:spcPct val="115000"/>
              </a:lnSpc>
              <a:spcBef>
                <a:spcPts val="1600"/>
              </a:spcBef>
              <a:spcAft>
                <a:spcPts val="1600"/>
              </a:spcAft>
              <a:buNone/>
            </a:pPr>
            <a:r>
              <a:rPr lang="en" sz="1300">
                <a:solidFill>
                  <a:schemeClr val="dk1"/>
                </a:solidFill>
              </a:rPr>
              <a:t>Nathaniel Shaler, who was trained by Louis Agassiz and was a professor at Harvard, wrote on similar themes connecting topography to inferoriority or superiority of different human races. For example, Shaler claims that North American topography is so complex that it is “unfit to cradle great peoples”, and goes as far as to use North American topography and climate to justify the institution of slavery. Shaler claims there are “peculiar advantages” for those of “civilized races” because the land is ideal for the institution of slavery.</a:t>
            </a:r>
            <a:endParaRPr sz="13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eo-context.github.io/" TargetMode="External"/><Relationship Id="rId2" Type="http://schemas.openxmlformats.org/officeDocument/2006/relationships/image" Target="../media/image1.tiff"/><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7C1B-370E-B04D-965A-F55279029427}"/>
              </a:ext>
            </a:extLst>
          </p:cNvPr>
          <p:cNvSpPr txBox="1">
            <a:spLocks/>
          </p:cNvSpPr>
          <p:nvPr/>
        </p:nvSpPr>
        <p:spPr>
          <a:xfrm>
            <a:off x="3293806" y="636419"/>
            <a:ext cx="5230762" cy="1714707"/>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t>Landscapes</a:t>
            </a:r>
          </a:p>
        </p:txBody>
      </p:sp>
      <p:sp>
        <p:nvSpPr>
          <p:cNvPr id="3" name="Subtitle 2">
            <a:extLst>
              <a:ext uri="{FF2B5EF4-FFF2-40B4-BE49-F238E27FC236}">
                <a16:creationId xmlns:a16="http://schemas.microsoft.com/office/drawing/2014/main" id="{E59A14B1-D15E-EC41-AD58-F99E14003DE0}"/>
              </a:ext>
            </a:extLst>
          </p:cNvPr>
          <p:cNvSpPr txBox="1">
            <a:spLocks/>
          </p:cNvSpPr>
          <p:nvPr/>
        </p:nvSpPr>
        <p:spPr>
          <a:xfrm>
            <a:off x="370694" y="4525274"/>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pic>
        <p:nvPicPr>
          <p:cNvPr id="4" name="Picture 3">
            <a:extLst>
              <a:ext uri="{FF2B5EF4-FFF2-40B4-BE49-F238E27FC236}">
                <a16:creationId xmlns:a16="http://schemas.microsoft.com/office/drawing/2014/main" id="{865C02AC-7FBA-0A49-B8C7-C0F3E8F9037B}"/>
              </a:ext>
            </a:extLst>
          </p:cNvPr>
          <p:cNvPicPr>
            <a:picLocks noChangeAspect="1"/>
          </p:cNvPicPr>
          <p:nvPr/>
        </p:nvPicPr>
        <p:blipFill>
          <a:blip r:embed="rId2"/>
          <a:stretch>
            <a:fillRect/>
          </a:stretch>
        </p:blipFill>
        <p:spPr>
          <a:xfrm>
            <a:off x="724654" y="367816"/>
            <a:ext cx="2257732" cy="2091465"/>
          </a:xfrm>
          <a:prstGeom prst="rect">
            <a:avLst/>
          </a:prstGeom>
        </p:spPr>
      </p:pic>
      <p:sp>
        <p:nvSpPr>
          <p:cNvPr id="5" name="Subtitle 2">
            <a:extLst>
              <a:ext uri="{FF2B5EF4-FFF2-40B4-BE49-F238E27FC236}">
                <a16:creationId xmlns:a16="http://schemas.microsoft.com/office/drawing/2014/main" id="{96F7EA06-5D20-2848-9D15-B0277BE37A5E}"/>
              </a:ext>
            </a:extLst>
          </p:cNvPr>
          <p:cNvSpPr txBox="1">
            <a:spLocks/>
          </p:cNvSpPr>
          <p:nvPr/>
        </p:nvSpPr>
        <p:spPr>
          <a:xfrm>
            <a:off x="370694" y="3116171"/>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sp>
        <p:nvSpPr>
          <p:cNvPr id="6" name="Rectangle 5">
            <a:extLst>
              <a:ext uri="{FF2B5EF4-FFF2-40B4-BE49-F238E27FC236}">
                <a16:creationId xmlns:a16="http://schemas.microsoft.com/office/drawing/2014/main" id="{45D9551B-C39B-924E-A8B6-2A2C8D98916F}"/>
              </a:ext>
            </a:extLst>
          </p:cNvPr>
          <p:cNvSpPr/>
          <p:nvPr/>
        </p:nvSpPr>
        <p:spPr>
          <a:xfrm>
            <a:off x="370694" y="2831040"/>
            <a:ext cx="8520600" cy="2462213"/>
          </a:xfrm>
          <a:prstGeom prst="rect">
            <a:avLst/>
          </a:prstGeom>
        </p:spPr>
        <p:txBody>
          <a:bodyPr wrap="square">
            <a:spAutoFit/>
          </a:bodyPr>
          <a:lstStyle/>
          <a:p>
            <a:r>
              <a:rPr lang="en-US" b="1" dirty="0">
                <a:latin typeface="Arial" panose="020B0604020202020204" pitchFamily="34" charset="0"/>
                <a:ea typeface="Calibri" panose="020F0502020204030204" pitchFamily="34" charset="0"/>
                <a:cs typeface="Arial" panose="020B0604020202020204" pitchFamily="34" charset="0"/>
              </a:rPr>
              <a:t>Contributors</a:t>
            </a:r>
            <a:r>
              <a:rPr lang="en-US" dirty="0">
                <a:latin typeface="Arial" panose="020B0604020202020204" pitchFamily="34" charset="0"/>
                <a:ea typeface="Calibri" panose="020F0502020204030204" pitchFamily="34" charset="0"/>
                <a:cs typeface="Arial" panose="020B0604020202020204" pitchFamily="34" charset="0"/>
              </a:rPr>
              <a:t>: Tamara Pico</a:t>
            </a:r>
          </a:p>
          <a:p>
            <a:r>
              <a:rPr lang="en-US" b="1" dirty="0">
                <a:latin typeface="Arial" panose="020B0604020202020204" pitchFamily="34" charset="0"/>
                <a:ea typeface="Calibri" panose="020F0502020204030204" pitchFamily="34" charset="0"/>
                <a:cs typeface="Arial" panose="020B0604020202020204" pitchFamily="34" charset="0"/>
              </a:rPr>
              <a:t>Keywords</a:t>
            </a:r>
            <a:r>
              <a:rPr lang="en-US" dirty="0">
                <a:latin typeface="Arial" panose="020B0604020202020204" pitchFamily="34" charset="0"/>
                <a:ea typeface="Calibri" panose="020F0502020204030204" pitchFamily="34" charset="0"/>
                <a:cs typeface="Arial" panose="020B0604020202020204" pitchFamily="34" charset="0"/>
              </a:rPr>
              <a:t>: </a:t>
            </a:r>
            <a:r>
              <a:rPr lang="en" dirty="0"/>
              <a:t>geomorphology, landscapes, scientific endeavor, Indigenous peoples, U.S. Western Expansion, scientific racism </a:t>
            </a:r>
          </a:p>
          <a:p>
            <a:r>
              <a:rPr lang="en-US" b="1" dirty="0">
                <a:latin typeface="Arial" panose="020B0604020202020204" pitchFamily="34" charset="0"/>
                <a:ea typeface="Calibri" panose="020F0502020204030204" pitchFamily="34" charset="0"/>
                <a:cs typeface="Arial" panose="020B0604020202020204" pitchFamily="34" charset="0"/>
              </a:rPr>
              <a:t>Location</a:t>
            </a:r>
            <a:r>
              <a:rPr lang="en-US" dirty="0">
                <a:latin typeface="Arial" panose="020B0604020202020204" pitchFamily="34" charset="0"/>
                <a:ea typeface="Calibri" panose="020F0502020204030204" pitchFamily="34" charset="0"/>
                <a:cs typeface="Arial" panose="020B0604020202020204" pitchFamily="34" charset="0"/>
              </a:rPr>
              <a:t>: </a:t>
            </a:r>
            <a:r>
              <a:rPr lang="en" dirty="0"/>
              <a:t>western United States, global</a:t>
            </a:r>
          </a:p>
          <a:p>
            <a:r>
              <a:rPr lang="en-US" b="1" dirty="0">
                <a:latin typeface="Arial" panose="020B0604020202020204" pitchFamily="34" charset="0"/>
                <a:ea typeface="Calibri" panose="020F0502020204030204" pitchFamily="34" charset="0"/>
                <a:cs typeface="Arial" panose="020B0604020202020204" pitchFamily="34" charset="0"/>
              </a:rPr>
              <a:t>People</a:t>
            </a:r>
            <a:r>
              <a:rPr lang="en-US" dirty="0">
                <a:latin typeface="Arial" panose="020B0604020202020204" pitchFamily="34" charset="0"/>
                <a:ea typeface="Calibri" panose="020F0502020204030204" pitchFamily="34" charset="0"/>
                <a:cs typeface="Arial" panose="020B0604020202020204" pitchFamily="34" charset="0"/>
              </a:rPr>
              <a:t>: </a:t>
            </a:r>
            <a:r>
              <a:rPr lang="en" dirty="0"/>
              <a:t>John Wesley Powell, Mary Somerville, Louis Agassiz, Mary Agassiz, Arnold Guyot, William Morris Davis, Grove Karl Gilbert, Nathaniel </a:t>
            </a:r>
            <a:r>
              <a:rPr lang="en" dirty="0" err="1"/>
              <a:t>Shaler</a:t>
            </a:r>
            <a:endParaRPr lang="en-US" dirty="0">
              <a:latin typeface="Arial" panose="020B0604020202020204" pitchFamily="34" charset="0"/>
              <a:ea typeface="Calibri" panose="020F0502020204030204" pitchFamily="34" charset="0"/>
              <a:cs typeface="Arial" panose="020B0604020202020204" pitchFamily="34" charset="0"/>
            </a:endParaRPr>
          </a:p>
          <a:p>
            <a:r>
              <a:rPr lang="en-US" b="1" dirty="0">
                <a:latin typeface="Arial" panose="020B0604020202020204" pitchFamily="34" charset="0"/>
                <a:ea typeface="Calibri" panose="020F0502020204030204" pitchFamily="34" charset="0"/>
                <a:cs typeface="Arial" panose="020B0604020202020204" pitchFamily="34" charset="0"/>
              </a:rPr>
              <a:t>Last updated</a:t>
            </a:r>
            <a:r>
              <a:rPr lang="en-US" dirty="0">
                <a:latin typeface="Arial" panose="020B0604020202020204" pitchFamily="34" charset="0"/>
                <a:ea typeface="Calibri" panose="020F0502020204030204" pitchFamily="34" charset="0"/>
                <a:cs typeface="Arial" panose="020B0604020202020204" pitchFamily="34" charset="0"/>
              </a:rPr>
              <a:t>: December 6, 2020</a:t>
            </a:r>
          </a:p>
          <a:p>
            <a:endParaRPr lang="en-US" dirty="0">
              <a:latin typeface="Arial" panose="020B0604020202020204" pitchFamily="34" charset="0"/>
              <a:ea typeface="Calibri" panose="020F0502020204030204" pitchFamily="34" charset="0"/>
              <a:cs typeface="Arial" panose="020B0604020202020204" pitchFamily="34" charset="0"/>
            </a:endParaRPr>
          </a:p>
          <a:p>
            <a:r>
              <a:rPr lang="en-US" dirty="0"/>
              <a:t>Visit </a:t>
            </a:r>
            <a:r>
              <a:rPr lang="en-US" b="1" dirty="0">
                <a:hlinkClick r:id="rId3"/>
              </a:rPr>
              <a:t>https://geo-context.github.io</a:t>
            </a:r>
            <a:r>
              <a:rPr lang="en-US" b="1" dirty="0"/>
              <a:t> </a:t>
            </a:r>
            <a:r>
              <a:rPr lang="en-US" dirty="0"/>
              <a:t>for the teacher’s companion guide to these slides.</a:t>
            </a:r>
          </a:p>
          <a:p>
            <a:pPr algn="ctr"/>
            <a:endParaRPr lang="en-US" dirty="0"/>
          </a:p>
          <a:p>
            <a:endParaRPr lang="en-US"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940067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p14"/>
          <p:cNvSpPr txBox="1"/>
          <p:nvPr/>
        </p:nvSpPr>
        <p:spPr>
          <a:xfrm>
            <a:off x="275302" y="616850"/>
            <a:ext cx="8771947" cy="77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Landscapes were studied by many scientists, who helped develop the geoscience discipline in the 19th century</a:t>
            </a:r>
            <a:endParaRPr sz="1600" dirty="0"/>
          </a:p>
        </p:txBody>
      </p:sp>
      <p:sp>
        <p:nvSpPr>
          <p:cNvPr id="5" name="Google Shape;115;p28">
            <a:extLst>
              <a:ext uri="{FF2B5EF4-FFF2-40B4-BE49-F238E27FC236}">
                <a16:creationId xmlns:a16="http://schemas.microsoft.com/office/drawing/2014/main" id="{B7210F3F-85BB-E542-A406-A91E266204CE}"/>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Geomorphology</a:t>
            </a:r>
            <a:r>
              <a:rPr lang="en-US" sz="2650" dirty="0"/>
              <a:t>: the study of landscapes</a:t>
            </a:r>
            <a:endParaRPr lang="en-US" sz="2550" dirty="0"/>
          </a:p>
        </p:txBody>
      </p:sp>
      <p:sp>
        <p:nvSpPr>
          <p:cNvPr id="2" name="TextBox 1">
            <a:extLst>
              <a:ext uri="{FF2B5EF4-FFF2-40B4-BE49-F238E27FC236}">
                <a16:creationId xmlns:a16="http://schemas.microsoft.com/office/drawing/2014/main" id="{278A1D3F-59ED-E44B-B1C2-DC513BC7382A}"/>
              </a:ext>
            </a:extLst>
          </p:cNvPr>
          <p:cNvSpPr txBox="1"/>
          <p:nvPr/>
        </p:nvSpPr>
        <p:spPr>
          <a:xfrm>
            <a:off x="476862" y="1371186"/>
            <a:ext cx="8386916" cy="1569660"/>
          </a:xfrm>
          <a:prstGeom prst="rect">
            <a:avLst/>
          </a:prstGeom>
          <a:noFill/>
        </p:spPr>
        <p:txBody>
          <a:bodyPr wrap="square" rtlCol="0">
            <a:spAutoFit/>
          </a:bodyPr>
          <a:lstStyle/>
          <a:p>
            <a:pPr marL="285750" indent="-285750">
              <a:buFont typeface="Arial" panose="020B0604020202020204" pitchFamily="34" charset="0"/>
              <a:buChar char="•"/>
            </a:pPr>
            <a:r>
              <a:rPr lang="en" sz="1600" dirty="0">
                <a:solidFill>
                  <a:srgbClr val="0070C0"/>
                </a:solidFill>
              </a:rPr>
              <a:t>John Wesley Powell </a:t>
            </a:r>
            <a:r>
              <a:rPr lang="en" sz="1600" dirty="0">
                <a:solidFill>
                  <a:schemeClr val="tx1"/>
                </a:solidFill>
              </a:rPr>
              <a:t>(U.S. </a:t>
            </a:r>
            <a:r>
              <a:rPr lang="en" sz="1600" dirty="0"/>
              <a:t>Geologic Survey Director)</a:t>
            </a:r>
          </a:p>
          <a:p>
            <a:pPr marL="285750" indent="-285750">
              <a:buFont typeface="Arial" panose="020B0604020202020204" pitchFamily="34" charset="0"/>
              <a:buChar char="•"/>
            </a:pPr>
            <a:r>
              <a:rPr lang="en" sz="1600" dirty="0">
                <a:solidFill>
                  <a:srgbClr val="0070C0"/>
                </a:solidFill>
              </a:rPr>
              <a:t>Mary Somerville </a:t>
            </a:r>
            <a:r>
              <a:rPr lang="en" sz="1600" dirty="0"/>
              <a:t>(first physical geography textbook 1848)</a:t>
            </a:r>
          </a:p>
          <a:p>
            <a:pPr marL="285750" indent="-285750">
              <a:buFont typeface="Arial" panose="020B0604020202020204" pitchFamily="34" charset="0"/>
              <a:buChar char="•"/>
            </a:pPr>
            <a:r>
              <a:rPr lang="en" sz="1600" dirty="0">
                <a:solidFill>
                  <a:srgbClr val="0070C0"/>
                </a:solidFill>
              </a:rPr>
              <a:t>Louis Agassiz </a:t>
            </a:r>
            <a:r>
              <a:rPr lang="en" sz="1600" dirty="0">
                <a:solidFill>
                  <a:schemeClr val="tx1"/>
                </a:solidFill>
              </a:rPr>
              <a:t>and</a:t>
            </a:r>
            <a:r>
              <a:rPr lang="en" sz="1600" dirty="0">
                <a:solidFill>
                  <a:srgbClr val="FF9900"/>
                </a:solidFill>
              </a:rPr>
              <a:t> </a:t>
            </a:r>
            <a:r>
              <a:rPr lang="en" sz="1600" dirty="0">
                <a:solidFill>
                  <a:srgbClr val="0070C0"/>
                </a:solidFill>
              </a:rPr>
              <a:t>Nathaniel </a:t>
            </a:r>
            <a:r>
              <a:rPr lang="en" sz="1600" dirty="0" err="1">
                <a:solidFill>
                  <a:srgbClr val="0070C0"/>
                </a:solidFill>
              </a:rPr>
              <a:t>Shaler</a:t>
            </a:r>
            <a:r>
              <a:rPr lang="en" sz="1600" dirty="0">
                <a:solidFill>
                  <a:srgbClr val="0070C0"/>
                </a:solidFill>
              </a:rPr>
              <a:t> </a:t>
            </a:r>
            <a:r>
              <a:rPr lang="en" sz="1600" dirty="0"/>
              <a:t>(professors at Harvard, trained many scientists)</a:t>
            </a:r>
          </a:p>
          <a:p>
            <a:pPr marL="285750" indent="-285750">
              <a:buFont typeface="Arial" panose="020B0604020202020204" pitchFamily="34" charset="0"/>
              <a:buChar char="•"/>
            </a:pPr>
            <a:r>
              <a:rPr lang="en" sz="1600" dirty="0">
                <a:solidFill>
                  <a:srgbClr val="0070C0"/>
                </a:solidFill>
              </a:rPr>
              <a:t>Arnold Guyot</a:t>
            </a:r>
            <a:r>
              <a:rPr lang="en" sz="1600" dirty="0">
                <a:solidFill>
                  <a:srgbClr val="FF9900"/>
                </a:solidFill>
              </a:rPr>
              <a:t> </a:t>
            </a:r>
            <a:r>
              <a:rPr lang="en" sz="1600" dirty="0"/>
              <a:t>(founding professor of geoscience at Princeton)</a:t>
            </a:r>
          </a:p>
          <a:p>
            <a:pPr marL="285750" indent="-285750">
              <a:buFont typeface="Arial" panose="020B0604020202020204" pitchFamily="34" charset="0"/>
              <a:buChar char="•"/>
            </a:pPr>
            <a:r>
              <a:rPr lang="en" sz="1600" dirty="0">
                <a:solidFill>
                  <a:srgbClr val="0070C0"/>
                </a:solidFill>
              </a:rPr>
              <a:t>Grove Karl </a:t>
            </a:r>
            <a:r>
              <a:rPr lang="en" sz="1600" dirty="0"/>
              <a:t>Gilbert </a:t>
            </a:r>
            <a:r>
              <a:rPr lang="en-US" sz="1600" dirty="0"/>
              <a:t>(president of Geologic Society of America)</a:t>
            </a:r>
          </a:p>
          <a:p>
            <a:pPr marL="285750" indent="-285750">
              <a:buFont typeface="Arial" panose="020B0604020202020204" pitchFamily="34" charset="0"/>
              <a:buChar char="•"/>
            </a:pPr>
            <a:r>
              <a:rPr lang="en" sz="1600" dirty="0">
                <a:solidFill>
                  <a:srgbClr val="0070C0"/>
                </a:solidFill>
              </a:rPr>
              <a:t>William Morris Davis </a:t>
            </a:r>
            <a:r>
              <a:rPr lang="en-US" sz="1600" dirty="0"/>
              <a:t>(president of Geological Society of America)</a:t>
            </a:r>
          </a:p>
        </p:txBody>
      </p:sp>
      <p:sp>
        <p:nvSpPr>
          <p:cNvPr id="3" name="TextBox 2">
            <a:extLst>
              <a:ext uri="{FF2B5EF4-FFF2-40B4-BE49-F238E27FC236}">
                <a16:creationId xmlns:a16="http://schemas.microsoft.com/office/drawing/2014/main" id="{F424AE70-9B5F-7648-A2C6-190626527A28}"/>
              </a:ext>
            </a:extLst>
          </p:cNvPr>
          <p:cNvSpPr txBox="1"/>
          <p:nvPr/>
        </p:nvSpPr>
        <p:spPr>
          <a:xfrm>
            <a:off x="275302" y="3081397"/>
            <a:ext cx="8386916" cy="2062103"/>
          </a:xfrm>
          <a:prstGeom prst="rect">
            <a:avLst/>
          </a:prstGeom>
          <a:noFill/>
        </p:spPr>
        <p:txBody>
          <a:bodyPr wrap="square" rtlCol="0">
            <a:spAutoFit/>
          </a:bodyPr>
          <a:lstStyle/>
          <a:p>
            <a:pPr lvl="0"/>
            <a:r>
              <a:rPr lang="en-US" sz="1600" u="sng" dirty="0"/>
              <a:t>Backdrop to 19th century research and teaching on landscapes: </a:t>
            </a:r>
          </a:p>
          <a:p>
            <a:pPr lvl="0"/>
            <a:r>
              <a:rPr lang="en-US" sz="1600" b="1" dirty="0"/>
              <a:t>Imperialist</a:t>
            </a:r>
            <a:r>
              <a:rPr lang="en-US" sz="1600" dirty="0"/>
              <a:t> projects, including government-sponsored expeditions, which sought to describe topography/landscapes in territories to justify who should live on and use the land</a:t>
            </a:r>
          </a:p>
          <a:p>
            <a:pPr lvl="0"/>
            <a:endParaRPr lang="en-US" sz="1600" dirty="0"/>
          </a:p>
          <a:p>
            <a:pPr lvl="0"/>
            <a:r>
              <a:rPr lang="en-US" sz="1600" dirty="0"/>
              <a:t>→ </a:t>
            </a:r>
            <a:r>
              <a:rPr lang="en-US" sz="1600" dirty="0">
                <a:solidFill>
                  <a:srgbClr val="0070C0"/>
                </a:solidFill>
              </a:rPr>
              <a:t>many</a:t>
            </a:r>
            <a:r>
              <a:rPr lang="en-US" sz="1600" dirty="0">
                <a:solidFill>
                  <a:srgbClr val="FF9900"/>
                </a:solidFill>
              </a:rPr>
              <a:t> </a:t>
            </a:r>
            <a:r>
              <a:rPr lang="en-US" sz="1600" dirty="0"/>
              <a:t>of these scientists were involved in research in </a:t>
            </a:r>
            <a:r>
              <a:rPr lang="en-US" sz="1600" b="1" dirty="0"/>
              <a:t>scientific racism</a:t>
            </a:r>
            <a:r>
              <a:rPr lang="en-US" sz="1600" dirty="0"/>
              <a:t>, for example using physical geography to designate the inferiority or superiority of human races that evolved on different landscapes</a:t>
            </a:r>
          </a:p>
          <a:p>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8" name="Google Shape;68;p15"/>
          <p:cNvSpPr txBox="1">
            <a:spLocks noGrp="1"/>
          </p:cNvSpPr>
          <p:nvPr>
            <p:ph type="body" idx="1"/>
          </p:nvPr>
        </p:nvSpPr>
        <p:spPr>
          <a:xfrm>
            <a:off x="137214" y="644722"/>
            <a:ext cx="6125100" cy="34164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Led the 1869 Powell Expedition, the first U.S. government–sponsored expedition through the Colorado River into the Grand Canyon</a:t>
            </a:r>
          </a:p>
          <a:p>
            <a:pPr marL="139700" lvl="0" indent="0" algn="l" rtl="0">
              <a:lnSpc>
                <a:spcPct val="100000"/>
              </a:lnSpc>
              <a:spcBef>
                <a:spcPts val="0"/>
              </a:spcBef>
              <a:spcAft>
                <a:spcPts val="0"/>
              </a:spcAft>
              <a:buClr>
                <a:srgbClr val="000000"/>
              </a:buClr>
              <a:buSzPts val="1400"/>
              <a:buNone/>
            </a:pPr>
            <a:endParaRPr sz="800" dirty="0">
              <a:solidFill>
                <a:srgbClr val="000000"/>
              </a:solidFill>
              <a:highlight>
                <a:srgbClr val="FFFFFF"/>
              </a:highlight>
            </a:endParaRPr>
          </a:p>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Contributions of the local native people downplayed in Powell’s accounts, including knowledge of the land (a main objective of the expedition)</a:t>
            </a:r>
          </a:p>
          <a:p>
            <a:pPr marL="139700" lvl="0" indent="0" algn="l" rtl="0">
              <a:lnSpc>
                <a:spcPct val="100000"/>
              </a:lnSpc>
              <a:spcBef>
                <a:spcPts val="0"/>
              </a:spcBef>
              <a:spcAft>
                <a:spcPts val="0"/>
              </a:spcAft>
              <a:buClr>
                <a:srgbClr val="000000"/>
              </a:buClr>
              <a:buSzPts val="1400"/>
              <a:buNone/>
            </a:pPr>
            <a:endParaRPr sz="800" dirty="0">
              <a:solidFill>
                <a:srgbClr val="000000"/>
              </a:solidFill>
              <a:highlight>
                <a:srgbClr val="FFFFFF"/>
              </a:highlight>
            </a:endParaRPr>
          </a:p>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Studies on language of the Ute people inhabiting canyonlands sought to prove the inferior “barbaric” status of Native American culture</a:t>
            </a:r>
          </a:p>
          <a:p>
            <a:pPr marL="139700" lvl="0" indent="0" algn="l" rtl="0">
              <a:lnSpc>
                <a:spcPct val="100000"/>
              </a:lnSpc>
              <a:spcBef>
                <a:spcPts val="0"/>
              </a:spcBef>
              <a:spcAft>
                <a:spcPts val="0"/>
              </a:spcAft>
              <a:buClr>
                <a:srgbClr val="000000"/>
              </a:buClr>
              <a:buSzPts val="1400"/>
              <a:buNone/>
            </a:pPr>
            <a:endParaRPr sz="800" dirty="0">
              <a:solidFill>
                <a:srgbClr val="000000"/>
              </a:solidFill>
              <a:highlight>
                <a:srgbClr val="FFFFFF"/>
              </a:highlight>
            </a:endParaRPr>
          </a:p>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Government reports recommended Native American assimilation; Later Powell established the U.S. </a:t>
            </a:r>
            <a:r>
              <a:rPr lang="en" sz="1400" dirty="0">
                <a:solidFill>
                  <a:srgbClr val="000000"/>
                </a:solidFill>
              </a:rPr>
              <a:t>Bureau of Ethnography</a:t>
            </a:r>
          </a:p>
          <a:p>
            <a:pPr marL="139700" lvl="0" indent="0" algn="l" rtl="0">
              <a:lnSpc>
                <a:spcPct val="100000"/>
              </a:lnSpc>
              <a:spcBef>
                <a:spcPts val="0"/>
              </a:spcBef>
              <a:spcAft>
                <a:spcPts val="0"/>
              </a:spcAft>
              <a:buClr>
                <a:srgbClr val="000000"/>
              </a:buClr>
              <a:buSzPts val="1400"/>
              <a:buNone/>
            </a:pPr>
            <a:endParaRPr sz="800" dirty="0">
              <a:solidFill>
                <a:srgbClr val="000000"/>
              </a:solidFill>
            </a:endParaRPr>
          </a:p>
          <a:p>
            <a:pPr marL="457200" lvl="0" indent="-317500" algn="l" rtl="0">
              <a:lnSpc>
                <a:spcPct val="100000"/>
              </a:lnSpc>
              <a:spcBef>
                <a:spcPts val="0"/>
              </a:spcBef>
              <a:spcAft>
                <a:spcPts val="0"/>
              </a:spcAft>
              <a:buClr>
                <a:srgbClr val="000000"/>
              </a:buClr>
              <a:buSzPts val="1400"/>
              <a:buChar char="●"/>
            </a:pPr>
            <a:r>
              <a:rPr lang="en" sz="1400" dirty="0">
                <a:solidFill>
                  <a:srgbClr val="000000"/>
                </a:solidFill>
                <a:highlight>
                  <a:srgbClr val="FFFFFF"/>
                </a:highlight>
              </a:rPr>
              <a:t>Accompanied by Grove Karl Gilbert on later expeditions to the Rocky Mountains</a:t>
            </a:r>
            <a:endParaRPr sz="1400" dirty="0">
              <a:solidFill>
                <a:srgbClr val="000000"/>
              </a:solidFill>
              <a:highlight>
                <a:srgbClr val="FFFFFF"/>
              </a:highlight>
            </a:endParaRPr>
          </a:p>
        </p:txBody>
      </p:sp>
      <p:sp>
        <p:nvSpPr>
          <p:cNvPr id="71" name="Google Shape;71;p15"/>
          <p:cNvSpPr txBox="1"/>
          <p:nvPr/>
        </p:nvSpPr>
        <p:spPr>
          <a:xfrm>
            <a:off x="6413476" y="3994181"/>
            <a:ext cx="2506936" cy="65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dirty="0">
                <a:solidFill>
                  <a:schemeClr val="tx1">
                    <a:lumMod val="50000"/>
                    <a:lumOff val="50000"/>
                  </a:schemeClr>
                </a:solidFill>
                <a:latin typeface="Arial" panose="020B0604020202020204" pitchFamily="34" charset="0"/>
                <a:ea typeface="Times New Roman"/>
                <a:cs typeface="Arial" panose="020B0604020202020204" pitchFamily="34" charset="0"/>
                <a:sym typeface="Times New Roman"/>
              </a:rPr>
              <a:t>Powell poses with Tau-</a:t>
            </a:r>
            <a:r>
              <a:rPr lang="en" sz="900" dirty="0" err="1">
                <a:solidFill>
                  <a:schemeClr val="tx1">
                    <a:lumMod val="50000"/>
                    <a:lumOff val="50000"/>
                  </a:schemeClr>
                </a:solidFill>
                <a:latin typeface="Arial" panose="020B0604020202020204" pitchFamily="34" charset="0"/>
                <a:ea typeface="Times New Roman"/>
                <a:cs typeface="Arial" panose="020B0604020202020204" pitchFamily="34" charset="0"/>
                <a:sym typeface="Times New Roman"/>
              </a:rPr>
              <a:t>Ruv</a:t>
            </a:r>
            <a:r>
              <a:rPr lang="en" sz="900" dirty="0">
                <a:solidFill>
                  <a:schemeClr val="tx1">
                    <a:lumMod val="50000"/>
                    <a:lumOff val="50000"/>
                  </a:schemeClr>
                </a:solidFill>
                <a:latin typeface="Arial" panose="020B0604020202020204" pitchFamily="34" charset="0"/>
                <a:ea typeface="Times New Roman"/>
                <a:cs typeface="Arial" panose="020B0604020202020204" pitchFamily="34" charset="0"/>
                <a:sym typeface="Times New Roman"/>
              </a:rPr>
              <a:t>, a Ute woman, with a mirror case. Clothing worn by both sewn by Powell’s sister for Smithsonian Museum. Photograph by Hillers, 1874.</a:t>
            </a:r>
            <a:endParaRPr sz="9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11" name="Google Shape;115;p28">
            <a:extLst>
              <a:ext uri="{FF2B5EF4-FFF2-40B4-BE49-F238E27FC236}">
                <a16:creationId xmlns:a16="http://schemas.microsoft.com/office/drawing/2014/main" id="{6A1482E2-50A5-B44E-8D0A-ACAD62F3A623}"/>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John Wesley Powell</a:t>
            </a:r>
            <a:endParaRPr lang="en-US" sz="2550" dirty="0"/>
          </a:p>
        </p:txBody>
      </p:sp>
      <p:pic>
        <p:nvPicPr>
          <p:cNvPr id="14" name="Google Shape;69;p15" descr="John Wesley Powell and Tau-Ruv, a Ute woman, pose both wearing Native American garments sewn by Powell’s sister for the Smithsonian Museum. They hold a mirror case and glance down at it, with feet facing one another in close proximity. In the background are trees. " title="Powell with Tau-Ruv">
            <a:extLst>
              <a:ext uri="{FF2B5EF4-FFF2-40B4-BE49-F238E27FC236}">
                <a16:creationId xmlns:a16="http://schemas.microsoft.com/office/drawing/2014/main" id="{72CC5159-11A6-E94B-ABDC-65757829FE1E}"/>
              </a:ext>
            </a:extLst>
          </p:cNvPr>
          <p:cNvPicPr preferRelativeResize="0"/>
          <p:nvPr/>
        </p:nvPicPr>
        <p:blipFill>
          <a:blip r:embed="rId3">
            <a:alphaModFix/>
          </a:blip>
          <a:stretch>
            <a:fillRect/>
          </a:stretch>
        </p:blipFill>
        <p:spPr>
          <a:xfrm>
            <a:off x="6413475" y="918747"/>
            <a:ext cx="2506936" cy="3142375"/>
          </a:xfrm>
          <a:prstGeom prst="rect">
            <a:avLst/>
          </a:prstGeom>
          <a:noFill/>
          <a:ln>
            <a:noFill/>
          </a:ln>
        </p:spPr>
      </p:pic>
      <p:sp>
        <p:nvSpPr>
          <p:cNvPr id="15" name="Google Shape;92;p17">
            <a:extLst>
              <a:ext uri="{FF2B5EF4-FFF2-40B4-BE49-F238E27FC236}">
                <a16:creationId xmlns:a16="http://schemas.microsoft.com/office/drawing/2014/main" id="{BEDCAB0F-9728-7544-8F42-BB8AA3C118BE}"/>
              </a:ext>
            </a:extLst>
          </p:cNvPr>
          <p:cNvSpPr txBox="1"/>
          <p:nvPr/>
        </p:nvSpPr>
        <p:spPr>
          <a:xfrm>
            <a:off x="570369" y="3727254"/>
            <a:ext cx="5492769" cy="1204459"/>
          </a:xfrm>
          <a:prstGeom prst="rect">
            <a:avLst/>
          </a:prstGeom>
          <a:solidFill>
            <a:srgbClr val="FFD579">
              <a:alpha val="83922"/>
            </a:srgbClr>
          </a:solidFill>
          <a:ln>
            <a:noFill/>
          </a:ln>
        </p:spPr>
        <p:txBody>
          <a:bodyPr spcFirstLastPara="1" wrap="square" lIns="91425" tIns="91425" rIns="91425" bIns="91425" anchor="t" anchorCtr="0">
            <a:noAutofit/>
          </a:bodyPr>
          <a:lstStyle/>
          <a:p>
            <a:pPr lvl="0"/>
            <a:r>
              <a:rPr lang="en-US" sz="1100" i="1" dirty="0"/>
              <a:t>“… next to teaching them to work, the most important thing is to teach them the English language. Into their own language there is woven so much mythology and sorcery that … the ideas and thoughts of civilized life cannot be communicated to them in their own tongues.”</a:t>
            </a:r>
          </a:p>
          <a:p>
            <a:pPr lvl="0"/>
            <a:endParaRPr lang="en" sz="1100" i="1" dirty="0"/>
          </a:p>
          <a:p>
            <a:pPr algn="r"/>
            <a:r>
              <a:rPr lang="en-US" sz="1100" dirty="0"/>
              <a:t>— Powell, Report on the condition of the Ute Indians of Utah, 1873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8" name="Google Shape;78;p16"/>
          <p:cNvSpPr txBox="1">
            <a:spLocks noGrp="1"/>
          </p:cNvSpPr>
          <p:nvPr>
            <p:ph type="body" idx="1"/>
          </p:nvPr>
        </p:nvSpPr>
        <p:spPr>
          <a:xfrm>
            <a:off x="0" y="669959"/>
            <a:ext cx="4408500" cy="4237022"/>
          </a:xfrm>
          <a:prstGeom prst="rect">
            <a:avLst/>
          </a:prstGeom>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Clr>
                <a:schemeClr val="dk1"/>
              </a:buClr>
              <a:buSzPts val="1100"/>
              <a:buChar char="●"/>
            </a:pPr>
            <a:r>
              <a:rPr lang="en" sz="1400" dirty="0">
                <a:solidFill>
                  <a:schemeClr val="tx1"/>
                </a:solidFill>
                <a:latin typeface="Arial" panose="020B0604020202020204" pitchFamily="34" charset="0"/>
                <a:cs typeface="Arial" panose="020B0604020202020204" pitchFamily="34" charset="0"/>
              </a:rPr>
              <a:t>Proposed concept of a river’s “life cycle” from young to mature describing stages of river evolution through time. </a:t>
            </a:r>
          </a:p>
          <a:p>
            <a:pPr marL="158750" lvl="0" indent="0" algn="l" rtl="0">
              <a:lnSpc>
                <a:spcPct val="100000"/>
              </a:lnSpc>
              <a:spcBef>
                <a:spcPts val="0"/>
              </a:spcBef>
              <a:spcAft>
                <a:spcPts val="0"/>
              </a:spcAft>
              <a:buClr>
                <a:schemeClr val="dk1"/>
              </a:buClr>
              <a:buSzPts val="1100"/>
              <a:buNone/>
            </a:pPr>
            <a:endParaRPr sz="800" dirty="0">
              <a:solidFill>
                <a:schemeClr val="tx1"/>
              </a:solidFill>
              <a:latin typeface="Arial" panose="020B0604020202020204" pitchFamily="34" charset="0"/>
              <a:cs typeface="Arial" panose="020B0604020202020204" pitchFamily="34" charset="0"/>
            </a:endParaRPr>
          </a:p>
          <a:p>
            <a:pPr marL="457200" lvl="0" indent="-298450" algn="l" rtl="0">
              <a:spcBef>
                <a:spcPts val="0"/>
              </a:spcBef>
              <a:spcAft>
                <a:spcPts val="0"/>
              </a:spcAft>
              <a:buClr>
                <a:schemeClr val="dk1"/>
              </a:buClr>
              <a:buSzPts val="1100"/>
              <a:buChar char="●"/>
            </a:pPr>
            <a:r>
              <a:rPr lang="en" sz="1400" dirty="0">
                <a:solidFill>
                  <a:schemeClr val="tx1"/>
                </a:solidFill>
                <a:latin typeface="Arial" panose="020B0604020202020204" pitchFamily="34" charset="0"/>
                <a:cs typeface="Arial" panose="020B0604020202020204" pitchFamily="34" charset="0"/>
              </a:rPr>
              <a:t>Wrote geography textbooks (e.g. Elementary Physical Geography, 1902) connecting topography and climate to superiority/inferiority of human races. </a:t>
            </a:r>
          </a:p>
          <a:p>
            <a:pPr marL="158750" lvl="0" indent="0" algn="l" rtl="0">
              <a:spcBef>
                <a:spcPts val="0"/>
              </a:spcBef>
              <a:spcAft>
                <a:spcPts val="0"/>
              </a:spcAft>
              <a:buClr>
                <a:schemeClr val="dk1"/>
              </a:buClr>
              <a:buSzPts val="1100"/>
              <a:buNone/>
            </a:pPr>
            <a:endParaRPr sz="800" dirty="0">
              <a:solidFill>
                <a:schemeClr val="tx1"/>
              </a:solidFill>
              <a:latin typeface="Arial" panose="020B0604020202020204" pitchFamily="34" charset="0"/>
              <a:ea typeface="Calibri"/>
              <a:cs typeface="Arial" panose="020B0604020202020204" pitchFamily="34" charset="0"/>
              <a:sym typeface="Calibri"/>
            </a:endParaRPr>
          </a:p>
          <a:p>
            <a:pPr marL="457200" lvl="0" indent="-298450" algn="l" rtl="0">
              <a:spcBef>
                <a:spcPts val="0"/>
              </a:spcBef>
              <a:spcAft>
                <a:spcPts val="0"/>
              </a:spcAft>
              <a:buClr>
                <a:schemeClr val="dk1"/>
              </a:buClr>
              <a:buSzPts val="1100"/>
              <a:buChar char="●"/>
            </a:pPr>
            <a:r>
              <a:rPr lang="en" sz="1400" dirty="0">
                <a:solidFill>
                  <a:schemeClr val="tx1"/>
                </a:solidFill>
                <a:highlight>
                  <a:schemeClr val="lt1"/>
                </a:highlight>
                <a:latin typeface="Arial" panose="020B0604020202020204" pitchFamily="34" charset="0"/>
                <a:cs typeface="Arial" panose="020B0604020202020204" pitchFamily="34" charset="0"/>
              </a:rPr>
              <a:t>These ideas motivated Earth system studies, influencing scientists and politicians that tried to explain perceived racial differences in physical, mental, and moral attributes by climate and geography</a:t>
            </a:r>
          </a:p>
          <a:p>
            <a:pPr marL="158750" lvl="0" indent="0" algn="l" rtl="0">
              <a:spcBef>
                <a:spcPts val="0"/>
              </a:spcBef>
              <a:spcAft>
                <a:spcPts val="0"/>
              </a:spcAft>
              <a:buClr>
                <a:schemeClr val="dk1"/>
              </a:buClr>
              <a:buSzPts val="1100"/>
              <a:buNone/>
            </a:pPr>
            <a:endParaRPr sz="800" dirty="0">
              <a:solidFill>
                <a:schemeClr val="tx1"/>
              </a:solidFill>
              <a:highlight>
                <a:schemeClr val="lt1"/>
              </a:highlight>
              <a:latin typeface="Arial" panose="020B0604020202020204" pitchFamily="34" charset="0"/>
              <a:cs typeface="Arial" panose="020B0604020202020204" pitchFamily="34" charset="0"/>
            </a:endParaRPr>
          </a:p>
          <a:p>
            <a:pPr marL="457200" lvl="0" indent="-298450" algn="l" rtl="0">
              <a:spcBef>
                <a:spcPts val="0"/>
              </a:spcBef>
              <a:spcAft>
                <a:spcPts val="0"/>
              </a:spcAft>
              <a:buClr>
                <a:schemeClr val="dk1"/>
              </a:buClr>
              <a:buSzPts val="1100"/>
              <a:buChar char="●"/>
            </a:pPr>
            <a:r>
              <a:rPr lang="en" sz="1400" dirty="0">
                <a:solidFill>
                  <a:schemeClr val="tx1"/>
                </a:solidFill>
                <a:highlight>
                  <a:schemeClr val="lt1"/>
                </a:highlight>
                <a:latin typeface="Arial" panose="020B0604020202020204" pitchFamily="34" charset="0"/>
                <a:cs typeface="Arial" panose="020B0604020202020204" pitchFamily="34" charset="0"/>
              </a:rPr>
              <a:t>This concept of "environmental/geographic determinism" ultimately inspired the Nazi slogan “Blood and Soil”, used to justify eugenics program</a:t>
            </a:r>
            <a:endParaRPr sz="1400" dirty="0">
              <a:solidFill>
                <a:schemeClr val="tx1"/>
              </a:solidFill>
              <a:latin typeface="Arial" panose="020B0604020202020204" pitchFamily="34" charset="0"/>
              <a:cs typeface="Arial" panose="020B0604020202020204" pitchFamily="34" charset="0"/>
            </a:endParaRPr>
          </a:p>
          <a:p>
            <a:pPr marL="457200" lvl="0" indent="0" algn="l" rtl="0">
              <a:lnSpc>
                <a:spcPct val="100000"/>
              </a:lnSpc>
              <a:spcBef>
                <a:spcPts val="0"/>
              </a:spcBef>
              <a:spcAft>
                <a:spcPts val="0"/>
              </a:spcAft>
              <a:buNone/>
            </a:pPr>
            <a:endParaRPr sz="1400" dirty="0">
              <a:solidFill>
                <a:schemeClr val="tx1"/>
              </a:solidFill>
              <a:latin typeface="Arial" panose="020B0604020202020204" pitchFamily="34" charset="0"/>
              <a:cs typeface="Arial" panose="020B0604020202020204" pitchFamily="34" charset="0"/>
            </a:endParaRPr>
          </a:p>
        </p:txBody>
      </p:sp>
      <p:sp>
        <p:nvSpPr>
          <p:cNvPr id="80" name="Google Shape;80;p16"/>
          <p:cNvSpPr txBox="1"/>
          <p:nvPr/>
        </p:nvSpPr>
        <p:spPr>
          <a:xfrm>
            <a:off x="7215951" y="4770837"/>
            <a:ext cx="192805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dirty="0">
                <a:solidFill>
                  <a:schemeClr val="tx1">
                    <a:lumMod val="50000"/>
                    <a:lumOff val="50000"/>
                  </a:schemeClr>
                </a:solidFill>
              </a:rPr>
              <a:t>William Morris Davis, Physical Geography, 1898 (Fig 152)</a:t>
            </a:r>
            <a:endParaRPr sz="800" dirty="0">
              <a:solidFill>
                <a:schemeClr val="tx1">
                  <a:lumMod val="50000"/>
                  <a:lumOff val="50000"/>
                </a:schemeClr>
              </a:solidFill>
            </a:endParaRPr>
          </a:p>
        </p:txBody>
      </p:sp>
      <p:sp>
        <p:nvSpPr>
          <p:cNvPr id="81" name="Google Shape;81;p16"/>
          <p:cNvSpPr txBox="1"/>
          <p:nvPr/>
        </p:nvSpPr>
        <p:spPr>
          <a:xfrm>
            <a:off x="4497775" y="682187"/>
            <a:ext cx="2628900" cy="1910987"/>
          </a:xfrm>
          <a:prstGeom prst="rect">
            <a:avLst/>
          </a:prstGeom>
          <a:solidFill>
            <a:srgbClr val="FFD57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dirty="0">
                <a:solidFill>
                  <a:schemeClr val="dk1"/>
                </a:solidFill>
                <a:latin typeface="Arial" panose="020B0604020202020204" pitchFamily="34" charset="0"/>
                <a:ea typeface="Times New Roman"/>
                <a:cs typeface="Arial" panose="020B0604020202020204" pitchFamily="34" charset="0"/>
                <a:sym typeface="Times New Roman"/>
              </a:rPr>
              <a:t>“The study of physical geography...gives a knowledge ...so that we may better understand the relation of man and nature. This relationship is of great importance because the </a:t>
            </a:r>
            <a:r>
              <a:rPr lang="en" sz="1100" b="1" i="1" dirty="0">
                <a:solidFill>
                  <a:schemeClr val="dk1"/>
                </a:solidFill>
                <a:latin typeface="Arial" panose="020B0604020202020204" pitchFamily="34" charset="0"/>
                <a:ea typeface="Times New Roman"/>
                <a:cs typeface="Arial" panose="020B0604020202020204" pitchFamily="34" charset="0"/>
                <a:sym typeface="Times New Roman"/>
              </a:rPr>
              <a:t>progress of man from the savage toward the civilized state has been made by taking advantage of favorable geographical conditions.</a:t>
            </a:r>
            <a:r>
              <a:rPr lang="en" sz="1100" i="1" dirty="0">
                <a:solidFill>
                  <a:schemeClr val="dk1"/>
                </a:solidFill>
                <a:latin typeface="Arial" panose="020B0604020202020204" pitchFamily="34" charset="0"/>
                <a:ea typeface="Times New Roman"/>
                <a:cs typeface="Arial" panose="020B0604020202020204" pitchFamily="34" charset="0"/>
                <a:sym typeface="Times New Roman"/>
              </a:rPr>
              <a:t>”</a:t>
            </a:r>
            <a:endParaRPr sz="1100" i="1" dirty="0">
              <a:latin typeface="Arial" panose="020B0604020202020204" pitchFamily="34" charset="0"/>
              <a:cs typeface="Arial" panose="020B0604020202020204" pitchFamily="34" charset="0"/>
            </a:endParaRPr>
          </a:p>
        </p:txBody>
      </p:sp>
      <p:sp>
        <p:nvSpPr>
          <p:cNvPr id="82" name="Google Shape;82;p16"/>
          <p:cNvSpPr txBox="1"/>
          <p:nvPr/>
        </p:nvSpPr>
        <p:spPr>
          <a:xfrm>
            <a:off x="4497775" y="2656546"/>
            <a:ext cx="2628900" cy="1580473"/>
          </a:xfrm>
          <a:prstGeom prst="rect">
            <a:avLst/>
          </a:prstGeom>
          <a:solidFill>
            <a:srgbClr val="FFD579"/>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i="1" dirty="0">
                <a:solidFill>
                  <a:schemeClr val="dk1"/>
                </a:solidFill>
                <a:latin typeface="Arial" panose="020B0604020202020204" pitchFamily="34" charset="0"/>
                <a:ea typeface="Times New Roman"/>
                <a:cs typeface="Arial" panose="020B0604020202020204" pitchFamily="34" charset="0"/>
                <a:sym typeface="Times New Roman"/>
              </a:rPr>
              <a:t>“Few nations among [black, brown, red] races have made important advances towards civilization.”</a:t>
            </a:r>
            <a:endParaRPr sz="1100" i="1" dirty="0">
              <a:solidFill>
                <a:schemeClr val="dk1"/>
              </a:solidFill>
              <a:latin typeface="Arial" panose="020B0604020202020204" pitchFamily="34" charset="0"/>
              <a:ea typeface="Times New Roman"/>
              <a:cs typeface="Arial" panose="020B0604020202020204" pitchFamily="34" charset="0"/>
              <a:sym typeface="Times New Roman"/>
            </a:endParaRPr>
          </a:p>
          <a:p>
            <a:pPr marL="0" lvl="0" indent="0" algn="l" rtl="0">
              <a:lnSpc>
                <a:spcPct val="115000"/>
              </a:lnSpc>
              <a:spcBef>
                <a:spcPts val="0"/>
              </a:spcBef>
              <a:spcAft>
                <a:spcPts val="0"/>
              </a:spcAft>
              <a:buNone/>
            </a:pPr>
            <a:endParaRPr sz="1100" i="1" dirty="0">
              <a:solidFill>
                <a:schemeClr val="dk1"/>
              </a:solidFill>
              <a:latin typeface="Arial" panose="020B0604020202020204" pitchFamily="34" charset="0"/>
              <a:ea typeface="Times New Roman"/>
              <a:cs typeface="Arial" panose="020B0604020202020204" pitchFamily="34" charset="0"/>
              <a:sym typeface="Times New Roman"/>
            </a:endParaRPr>
          </a:p>
          <a:p>
            <a:pPr marL="0" lvl="0" indent="0" algn="l" rtl="0">
              <a:lnSpc>
                <a:spcPct val="115000"/>
              </a:lnSpc>
              <a:spcBef>
                <a:spcPts val="0"/>
              </a:spcBef>
              <a:spcAft>
                <a:spcPts val="0"/>
              </a:spcAft>
              <a:buNone/>
            </a:pPr>
            <a:r>
              <a:rPr lang="en" sz="1100" i="1" dirty="0">
                <a:solidFill>
                  <a:schemeClr val="dk1"/>
                </a:solidFill>
                <a:latin typeface="Arial" panose="020B0604020202020204" pitchFamily="34" charset="0"/>
                <a:ea typeface="Times New Roman"/>
                <a:cs typeface="Arial" panose="020B0604020202020204" pitchFamily="34" charset="0"/>
                <a:sym typeface="Times New Roman"/>
              </a:rPr>
              <a:t>"Inhabitants of [North America] were savages who did not know how to develop its riches…”</a:t>
            </a:r>
            <a:endParaRPr sz="1100" i="1" dirty="0">
              <a:solidFill>
                <a:schemeClr val="dk1"/>
              </a:solidFill>
              <a:latin typeface="Arial" panose="020B0604020202020204" pitchFamily="34" charset="0"/>
              <a:ea typeface="Times New Roman"/>
              <a:cs typeface="Arial" panose="020B0604020202020204" pitchFamily="34" charset="0"/>
              <a:sym typeface="Times New Roman"/>
            </a:endParaRPr>
          </a:p>
          <a:p>
            <a:pPr marL="0" lvl="0" indent="0" algn="l" rtl="0">
              <a:lnSpc>
                <a:spcPct val="115000"/>
              </a:lnSpc>
              <a:spcBef>
                <a:spcPts val="0"/>
              </a:spcBef>
              <a:spcAft>
                <a:spcPts val="0"/>
              </a:spcAft>
              <a:buClr>
                <a:schemeClr val="dk1"/>
              </a:buClr>
              <a:buSzPts val="1100"/>
              <a:buFont typeface="Arial"/>
              <a:buNone/>
            </a:pPr>
            <a:endParaRPr sz="1100" dirty="0">
              <a:solidFill>
                <a:schemeClr val="dk1"/>
              </a:solidFill>
              <a:latin typeface="Arial" panose="020B0604020202020204" pitchFamily="34" charset="0"/>
              <a:ea typeface="Times New Roman"/>
              <a:cs typeface="Arial" panose="020B0604020202020204" pitchFamily="34" charset="0"/>
              <a:sym typeface="Times New Roman"/>
            </a:endParaRPr>
          </a:p>
          <a:p>
            <a:pPr marL="0" lvl="0" indent="0" algn="l" rtl="0">
              <a:spcBef>
                <a:spcPts val="0"/>
              </a:spcBef>
              <a:spcAft>
                <a:spcPts val="0"/>
              </a:spcAft>
              <a:buNone/>
            </a:pPr>
            <a:endParaRPr sz="1100" dirty="0">
              <a:latin typeface="Arial" panose="020B0604020202020204" pitchFamily="34" charset="0"/>
              <a:cs typeface="Arial" panose="020B0604020202020204" pitchFamily="34" charset="0"/>
            </a:endParaRPr>
          </a:p>
        </p:txBody>
      </p:sp>
      <p:sp>
        <p:nvSpPr>
          <p:cNvPr id="83" name="Google Shape;83;p16"/>
          <p:cNvSpPr txBox="1"/>
          <p:nvPr/>
        </p:nvSpPr>
        <p:spPr>
          <a:xfrm>
            <a:off x="4490250" y="4346506"/>
            <a:ext cx="2643950" cy="571066"/>
          </a:xfrm>
          <a:prstGeom prst="rect">
            <a:avLst/>
          </a:prstGeom>
          <a:solidFill>
            <a:srgbClr val="FFD57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t>- William Morris Davis</a:t>
            </a:r>
            <a:r>
              <a:rPr lang="en" sz="1100" i="1" dirty="0"/>
              <a:t>, Elementary Physical Geography</a:t>
            </a:r>
            <a:r>
              <a:rPr lang="en" sz="1100" dirty="0"/>
              <a:t>, 1902</a:t>
            </a:r>
            <a:endParaRPr sz="1100" dirty="0"/>
          </a:p>
        </p:txBody>
      </p:sp>
      <p:sp>
        <p:nvSpPr>
          <p:cNvPr id="9" name="Google Shape;115;p28">
            <a:extLst>
              <a:ext uri="{FF2B5EF4-FFF2-40B4-BE49-F238E27FC236}">
                <a16:creationId xmlns:a16="http://schemas.microsoft.com/office/drawing/2014/main" id="{92594D32-7C9C-8749-A1E7-939DE9EEAFDE}"/>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William Morris Davis and Race</a:t>
            </a:r>
            <a:endParaRPr lang="en-US" sz="2550" dirty="0"/>
          </a:p>
        </p:txBody>
      </p:sp>
      <p:pic>
        <p:nvPicPr>
          <p:cNvPr id="12" name="Google Shape;79;p16" descr="Schematic showing evolution of river meanders through time including in William Morris Davis’ book “Physical Geography”, published in 1898. &#10;" title="Schematic in Physical Geography book, by William Morris Davis">
            <a:extLst>
              <a:ext uri="{FF2B5EF4-FFF2-40B4-BE49-F238E27FC236}">
                <a16:creationId xmlns:a16="http://schemas.microsoft.com/office/drawing/2014/main" id="{343A5C27-5C6B-244C-81AC-AD09CB928E83}"/>
              </a:ext>
            </a:extLst>
          </p:cNvPr>
          <p:cNvPicPr preferRelativeResize="0"/>
          <p:nvPr/>
        </p:nvPicPr>
        <p:blipFill>
          <a:blip r:embed="rId3">
            <a:alphaModFix/>
          </a:blip>
          <a:stretch>
            <a:fillRect/>
          </a:stretch>
        </p:blipFill>
        <p:spPr>
          <a:xfrm>
            <a:off x="7200900" y="-27159"/>
            <a:ext cx="1868875" cy="48542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90" name="Google Shape;90;p17"/>
          <p:cNvSpPr txBox="1"/>
          <p:nvPr/>
        </p:nvSpPr>
        <p:spPr>
          <a:xfrm>
            <a:off x="6373637" y="4585561"/>
            <a:ext cx="2603046" cy="3123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Clr>
                <a:schemeClr val="dk1"/>
              </a:buClr>
              <a:buSzPts val="1100"/>
              <a:buFont typeface="Arial"/>
              <a:buNone/>
            </a:pPr>
            <a:r>
              <a:rPr lang="en" sz="1000" i="1" dirty="0">
                <a:solidFill>
                  <a:schemeClr val="tx1">
                    <a:lumMod val="50000"/>
                    <a:lumOff val="50000"/>
                  </a:schemeClr>
                </a:solidFill>
                <a:latin typeface="Arial" panose="020B0604020202020204" pitchFamily="34" charset="0"/>
                <a:ea typeface="Calibri"/>
                <a:cs typeface="Arial" panose="020B0604020202020204" pitchFamily="34" charset="0"/>
                <a:sym typeface="Calibri"/>
              </a:rPr>
              <a:t>Louis Agassiz in Types of Mankind, 1854. </a:t>
            </a:r>
            <a:endParaRPr sz="1000" i="1" dirty="0">
              <a:solidFill>
                <a:schemeClr val="tx1">
                  <a:lumMod val="50000"/>
                  <a:lumOff val="50000"/>
                </a:schemeClr>
              </a:solidFill>
              <a:latin typeface="Arial" panose="020B0604020202020204" pitchFamily="34" charset="0"/>
              <a:ea typeface="Calibri"/>
              <a:cs typeface="Arial" panose="020B0604020202020204" pitchFamily="34" charset="0"/>
              <a:sym typeface="Calibri"/>
            </a:endParaRPr>
          </a:p>
          <a:p>
            <a:pPr marL="0" lvl="0" indent="0" algn="r" rtl="0">
              <a:spcBef>
                <a:spcPts val="0"/>
              </a:spcBef>
              <a:spcAft>
                <a:spcPts val="0"/>
              </a:spcAft>
              <a:buNone/>
            </a:pPr>
            <a:endParaRPr sz="1000" i="1" dirty="0">
              <a:solidFill>
                <a:schemeClr val="tx1">
                  <a:lumMod val="50000"/>
                  <a:lumOff val="50000"/>
                </a:schemeClr>
              </a:solidFill>
              <a:latin typeface="Arial" panose="020B0604020202020204" pitchFamily="34" charset="0"/>
              <a:cs typeface="Arial" panose="020B0604020202020204" pitchFamily="34" charset="0"/>
            </a:endParaRPr>
          </a:p>
        </p:txBody>
      </p:sp>
      <p:pic>
        <p:nvPicPr>
          <p:cNvPr id="91" name="Google Shape;91;p17" descr="Matrix of sketches drawn by Louis Agassiz which feature cariacatures of humans of different races on the top row. The second row shows cariactures of skulls, and the next six rows show sketches of different animals pertaining to each continent that each human race is meant to represent" title="Louis Agassiz in Types of Mankind 1854"/>
          <p:cNvPicPr preferRelativeResize="0"/>
          <p:nvPr/>
        </p:nvPicPr>
        <p:blipFill>
          <a:blip r:embed="rId3">
            <a:alphaModFix/>
          </a:blip>
          <a:stretch>
            <a:fillRect/>
          </a:stretch>
        </p:blipFill>
        <p:spPr>
          <a:xfrm>
            <a:off x="5799602" y="1109444"/>
            <a:ext cx="3177081" cy="3534983"/>
          </a:xfrm>
          <a:prstGeom prst="rect">
            <a:avLst/>
          </a:prstGeom>
          <a:noFill/>
          <a:ln>
            <a:noFill/>
          </a:ln>
        </p:spPr>
      </p:pic>
      <p:sp>
        <p:nvSpPr>
          <p:cNvPr id="92" name="Google Shape;92;p17"/>
          <p:cNvSpPr txBox="1"/>
          <p:nvPr/>
        </p:nvSpPr>
        <p:spPr>
          <a:xfrm>
            <a:off x="344032" y="3172521"/>
            <a:ext cx="5296277" cy="853339"/>
          </a:xfrm>
          <a:prstGeom prst="rect">
            <a:avLst/>
          </a:prstGeom>
          <a:solidFill>
            <a:srgbClr val="FFD57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dirty="0">
                <a:solidFill>
                  <a:schemeClr val="dk1"/>
                </a:solidFill>
              </a:rPr>
              <a:t>“It seems to be the design of providence to supplant the savage with the civilized man on the continent of Australia as well as in North America  though every effort has been made to prevent the extinction of the natives</a:t>
            </a:r>
            <a:r>
              <a:rPr lang="en" sz="1100" dirty="0">
                <a:solidFill>
                  <a:schemeClr val="dk1"/>
                </a:solidFill>
              </a:rPr>
              <a:t>.” </a:t>
            </a:r>
          </a:p>
          <a:p>
            <a:pPr marL="0" lvl="0" indent="0" algn="r" rtl="0">
              <a:spcBef>
                <a:spcPts val="0"/>
              </a:spcBef>
              <a:spcAft>
                <a:spcPts val="0"/>
              </a:spcAft>
              <a:buNone/>
            </a:pPr>
            <a:r>
              <a:rPr lang="en" sz="1100" dirty="0">
                <a:solidFill>
                  <a:schemeClr val="dk1"/>
                </a:solidFill>
              </a:rPr>
              <a:t>— Somerville, </a:t>
            </a:r>
            <a:r>
              <a:rPr lang="en" sz="1100" i="1" dirty="0">
                <a:solidFill>
                  <a:schemeClr val="dk1"/>
                </a:solidFill>
              </a:rPr>
              <a:t>Physical Geography</a:t>
            </a:r>
            <a:r>
              <a:rPr lang="en" sz="1100" dirty="0">
                <a:solidFill>
                  <a:schemeClr val="dk1"/>
                </a:solidFill>
              </a:rPr>
              <a:t>, 1848</a:t>
            </a:r>
            <a:endParaRPr sz="1100" dirty="0">
              <a:solidFill>
                <a:schemeClr val="dk2"/>
              </a:solidFill>
            </a:endParaRPr>
          </a:p>
          <a:p>
            <a:pPr marL="0" lvl="0" indent="0" algn="l" rtl="0">
              <a:spcBef>
                <a:spcPts val="0"/>
              </a:spcBef>
              <a:spcAft>
                <a:spcPts val="0"/>
              </a:spcAft>
              <a:buNone/>
            </a:pPr>
            <a:endParaRPr sz="1100" dirty="0"/>
          </a:p>
        </p:txBody>
      </p:sp>
      <p:sp>
        <p:nvSpPr>
          <p:cNvPr id="93" name="Google Shape;93;p17"/>
          <p:cNvSpPr txBox="1"/>
          <p:nvPr/>
        </p:nvSpPr>
        <p:spPr>
          <a:xfrm>
            <a:off x="344032" y="4146455"/>
            <a:ext cx="5296277" cy="842001"/>
          </a:xfrm>
          <a:prstGeom prst="rect">
            <a:avLst/>
          </a:prstGeom>
          <a:solidFill>
            <a:srgbClr val="FFD57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dirty="0"/>
              <a:t>“…the deterioration consequent upon an amalgamation of races… is rapidly effacing the best qualities of the white man, the negro, and the Indian, leaving a mongrel nondescript type, deficient in physical and mental energy.”</a:t>
            </a:r>
            <a:endParaRPr sz="1100" i="1" dirty="0"/>
          </a:p>
          <a:p>
            <a:pPr marL="0" lvl="0" indent="0" algn="r" rtl="0">
              <a:spcBef>
                <a:spcPts val="0"/>
              </a:spcBef>
              <a:spcAft>
                <a:spcPts val="0"/>
              </a:spcAft>
              <a:buNone/>
            </a:pPr>
            <a:r>
              <a:rPr lang="en" sz="1100" dirty="0"/>
              <a:t>— Mary Agassiz, writing alongside husband Louis Agassiz, Diary in Brazil, 1868</a:t>
            </a:r>
            <a:endParaRPr sz="1100" dirty="0"/>
          </a:p>
        </p:txBody>
      </p:sp>
      <p:sp>
        <p:nvSpPr>
          <p:cNvPr id="94" name="Google Shape;94;p17"/>
          <p:cNvSpPr txBox="1"/>
          <p:nvPr/>
        </p:nvSpPr>
        <p:spPr>
          <a:xfrm>
            <a:off x="161925" y="636535"/>
            <a:ext cx="8639100" cy="71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dirty="0"/>
              <a:t>Scientific studies by early 19th century geologists included creating and justifying racial hierarchies</a:t>
            </a:r>
            <a:endParaRPr i="1" dirty="0"/>
          </a:p>
        </p:txBody>
      </p:sp>
      <p:sp>
        <p:nvSpPr>
          <p:cNvPr id="9" name="Google Shape;115;p28">
            <a:extLst>
              <a:ext uri="{FF2B5EF4-FFF2-40B4-BE49-F238E27FC236}">
                <a16:creationId xmlns:a16="http://schemas.microsoft.com/office/drawing/2014/main" id="{C4F59CD2-83A6-0A43-B041-E3FE75162EE7}"/>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Early landscape geologists and scientific racism</a:t>
            </a:r>
            <a:endParaRPr lang="en-US" sz="2550" dirty="0"/>
          </a:p>
        </p:txBody>
      </p:sp>
      <p:sp>
        <p:nvSpPr>
          <p:cNvPr id="5" name="Rectangle 4">
            <a:extLst>
              <a:ext uri="{FF2B5EF4-FFF2-40B4-BE49-F238E27FC236}">
                <a16:creationId xmlns:a16="http://schemas.microsoft.com/office/drawing/2014/main" id="{B102C915-3A70-BC44-9C0C-471EB262DE8B}"/>
              </a:ext>
            </a:extLst>
          </p:cNvPr>
          <p:cNvSpPr/>
          <p:nvPr/>
        </p:nvSpPr>
        <p:spPr>
          <a:xfrm>
            <a:off x="161925" y="1046073"/>
            <a:ext cx="5722805" cy="2062103"/>
          </a:xfrm>
          <a:prstGeom prst="rect">
            <a:avLst/>
          </a:prstGeom>
        </p:spPr>
        <p:txBody>
          <a:bodyPr wrap="square">
            <a:spAutoFit/>
          </a:bodyPr>
          <a:lstStyle/>
          <a:p>
            <a:pPr marL="285750" indent="-285750">
              <a:buFont typeface="Arial" panose="020B0604020202020204" pitchFamily="34" charset="0"/>
              <a:buChar char="•"/>
            </a:pPr>
            <a:r>
              <a:rPr lang="en-US" i="1" dirty="0"/>
              <a:t>Louis Agassiz</a:t>
            </a:r>
            <a:r>
              <a:rPr lang="en-US" dirty="0"/>
              <a:t>: studied glacial landscapes and human races</a:t>
            </a:r>
          </a:p>
          <a:p>
            <a:endParaRPr lang="en-US" sz="1000" dirty="0"/>
          </a:p>
          <a:p>
            <a:pPr marL="285750" lvl="1" indent="-285750">
              <a:buFont typeface="Arial" panose="020B0604020202020204" pitchFamily="34" charset="0"/>
              <a:buChar char="•"/>
            </a:pPr>
            <a:r>
              <a:rPr lang="en-US" dirty="0"/>
              <a:t>Advocated for polygenism, the idea that different human races constitute different species</a:t>
            </a:r>
          </a:p>
          <a:p>
            <a:pPr lvl="1"/>
            <a:endParaRPr lang="en-US" sz="1000" dirty="0"/>
          </a:p>
          <a:p>
            <a:pPr marL="285750" indent="-285750">
              <a:buFont typeface="Arial" panose="020B0604020202020204" pitchFamily="34" charset="0"/>
              <a:buChar char="•"/>
            </a:pPr>
            <a:r>
              <a:rPr lang="en-US" dirty="0"/>
              <a:t>Measured skull sizes and analyzed photographs of different human races in seeking to justify superiority of white races</a:t>
            </a:r>
          </a:p>
          <a:p>
            <a:endParaRPr lang="en-US" sz="1000" dirty="0"/>
          </a:p>
          <a:p>
            <a:pPr marL="285750" indent="-285750">
              <a:buFont typeface="Arial" panose="020B0604020202020204" pitchFamily="34" charset="0"/>
              <a:buChar char="•"/>
            </a:pPr>
            <a:r>
              <a:rPr lang="en-US" i="1" dirty="0"/>
              <a:t>Mary Somerville</a:t>
            </a:r>
            <a:r>
              <a:rPr lang="en-US" dirty="0"/>
              <a:t>: first woman in Royal Astronomical Society, published first English geography textbook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100" name="Google Shape;100;p18"/>
          <p:cNvSpPr txBox="1">
            <a:spLocks noGrp="1"/>
          </p:cNvSpPr>
          <p:nvPr>
            <p:ph type="body" idx="1"/>
          </p:nvPr>
        </p:nvSpPr>
        <p:spPr>
          <a:xfrm>
            <a:off x="0" y="1029642"/>
            <a:ext cx="5948127" cy="3416400"/>
          </a:xfrm>
          <a:prstGeom prst="rect">
            <a:avLst/>
          </a:prstGeom>
        </p:spPr>
        <p:txBody>
          <a:bodyPr spcFirstLastPara="1" wrap="square" lIns="91425" tIns="91425" rIns="91425" bIns="91425" anchor="t" anchorCtr="0">
            <a:noAutofit/>
          </a:bodyPr>
          <a:lstStyle/>
          <a:p>
            <a:pPr marL="425450" indent="-285750">
              <a:lnSpc>
                <a:spcPct val="100000"/>
              </a:lnSpc>
              <a:buSzPts val="1400"/>
            </a:pPr>
            <a:r>
              <a:rPr lang="en-US" sz="1400" i="1" dirty="0">
                <a:solidFill>
                  <a:schemeClr val="tx1"/>
                </a:solidFill>
              </a:rPr>
              <a:t>Arnold Guyot</a:t>
            </a:r>
            <a:r>
              <a:rPr lang="en-US" sz="1400" dirty="0">
                <a:solidFill>
                  <a:schemeClr val="tx1"/>
                </a:solidFill>
              </a:rPr>
              <a:t>: Professor at Princeton gives series of lectures which form Earth &amp; Man textbook to ~1500 teachers in New England. Many attendees incorporated material into their teaching</a:t>
            </a:r>
          </a:p>
          <a:p>
            <a:pPr marL="139700" indent="0">
              <a:lnSpc>
                <a:spcPct val="100000"/>
              </a:lnSpc>
              <a:buSzPts val="1400"/>
              <a:buNone/>
            </a:pPr>
            <a:endParaRPr lang="en-US" sz="1400" dirty="0">
              <a:solidFill>
                <a:schemeClr val="tx1"/>
              </a:solidFill>
            </a:endParaRPr>
          </a:p>
          <a:p>
            <a:pPr marL="425450" indent="-285750">
              <a:lnSpc>
                <a:spcPct val="100000"/>
              </a:lnSpc>
              <a:buSzPts val="1400"/>
            </a:pPr>
            <a:r>
              <a:rPr lang="en-US" sz="1400" dirty="0">
                <a:solidFill>
                  <a:schemeClr val="tx1"/>
                </a:solidFill>
              </a:rPr>
              <a:t>Connects distribution of continents, topography, and climate to superiority/inferiority of human races in terms of beauty, physical ability, intelligence, and morality (Earth and Man, 1849)</a:t>
            </a:r>
          </a:p>
          <a:p>
            <a:pPr marL="139700" indent="0">
              <a:lnSpc>
                <a:spcPct val="100000"/>
              </a:lnSpc>
              <a:buSzPts val="1400"/>
              <a:buNone/>
            </a:pPr>
            <a:endParaRPr lang="en-US" sz="1400" dirty="0">
              <a:solidFill>
                <a:schemeClr val="tx1"/>
              </a:solidFill>
            </a:endParaRPr>
          </a:p>
          <a:p>
            <a:pPr marL="425450" indent="-285750">
              <a:lnSpc>
                <a:spcPct val="100000"/>
              </a:lnSpc>
              <a:buSzPts val="1400"/>
            </a:pPr>
            <a:r>
              <a:rPr lang="en-US" sz="1400" i="1" dirty="0">
                <a:solidFill>
                  <a:schemeClr val="tx1"/>
                </a:solidFill>
              </a:rPr>
              <a:t>Nathaniel </a:t>
            </a:r>
            <a:r>
              <a:rPr lang="en-US" sz="1400" i="1" dirty="0" err="1">
                <a:solidFill>
                  <a:schemeClr val="tx1"/>
                </a:solidFill>
              </a:rPr>
              <a:t>Shaler</a:t>
            </a:r>
            <a:r>
              <a:rPr lang="en-US" sz="1400" dirty="0">
                <a:solidFill>
                  <a:schemeClr val="tx1"/>
                </a:solidFill>
              </a:rPr>
              <a:t>: claims North American topography is "unfit to cradle great peoples”, argues North America has "peculiar advantages” for American people (of Aryan descent) because the climate and topography of the land is ideal for the institution of slavery</a:t>
            </a:r>
          </a:p>
          <a:p>
            <a:pPr marL="139700" indent="0">
              <a:lnSpc>
                <a:spcPct val="100000"/>
              </a:lnSpc>
              <a:buSzPts val="1400"/>
              <a:buNone/>
            </a:pPr>
            <a:endParaRPr lang="en-US" sz="1400" dirty="0">
              <a:solidFill>
                <a:schemeClr val="tx1"/>
              </a:solidFill>
            </a:endParaRPr>
          </a:p>
          <a:p>
            <a:pPr marL="425450" indent="-285750">
              <a:lnSpc>
                <a:spcPct val="100000"/>
              </a:lnSpc>
              <a:buSzPts val="1400"/>
            </a:pPr>
            <a:r>
              <a:rPr lang="en-US" sz="1400" dirty="0">
                <a:solidFill>
                  <a:schemeClr val="tx1"/>
                </a:solidFill>
              </a:rPr>
              <a:t>Suggests slavery "led to the rapid accumulation of wealth, and in this way brought the people the sooner into a condition in which they could control their own destiny." </a:t>
            </a:r>
          </a:p>
          <a:p>
            <a:pPr marL="139700" lvl="0" indent="0" algn="l" rtl="0">
              <a:lnSpc>
                <a:spcPct val="100000"/>
              </a:lnSpc>
              <a:spcBef>
                <a:spcPts val="0"/>
              </a:spcBef>
              <a:spcAft>
                <a:spcPts val="0"/>
              </a:spcAft>
              <a:buSzPts val="1400"/>
              <a:buNone/>
            </a:pPr>
            <a:endParaRPr sz="1400" dirty="0">
              <a:solidFill>
                <a:schemeClr val="tx1"/>
              </a:solidFill>
            </a:endParaRPr>
          </a:p>
        </p:txBody>
      </p:sp>
      <p:pic>
        <p:nvPicPr>
          <p:cNvPr id="101" name="Google Shape;101;p18"/>
          <p:cNvPicPr preferRelativeResize="0"/>
          <p:nvPr/>
        </p:nvPicPr>
        <p:blipFill>
          <a:blip r:embed="rId3">
            <a:alphaModFix/>
          </a:blip>
          <a:stretch>
            <a:fillRect/>
          </a:stretch>
        </p:blipFill>
        <p:spPr>
          <a:xfrm rot="5400000">
            <a:off x="6479494" y="581159"/>
            <a:ext cx="1934602" cy="2924912"/>
          </a:xfrm>
          <a:prstGeom prst="rect">
            <a:avLst/>
          </a:prstGeom>
          <a:noFill/>
          <a:ln>
            <a:noFill/>
          </a:ln>
        </p:spPr>
      </p:pic>
      <p:pic>
        <p:nvPicPr>
          <p:cNvPr id="102" name="Google Shape;102;p18" descr="Plate included in Arnold Guyot’s book “The Earth and Man” published in 1849, entitled “Portrait Types of Different Races of Men”. Includes caricatures of different human races." title="Arnold Guyot in Earth and Man, 1849"/>
          <p:cNvPicPr preferRelativeResize="0"/>
          <p:nvPr/>
        </p:nvPicPr>
        <p:blipFill>
          <a:blip r:embed="rId4">
            <a:alphaModFix/>
          </a:blip>
          <a:stretch>
            <a:fillRect/>
          </a:stretch>
        </p:blipFill>
        <p:spPr>
          <a:xfrm rot="5400000">
            <a:off x="6460882" y="2440221"/>
            <a:ext cx="1906150" cy="2859236"/>
          </a:xfrm>
          <a:prstGeom prst="rect">
            <a:avLst/>
          </a:prstGeom>
          <a:noFill/>
          <a:ln>
            <a:noFill/>
          </a:ln>
        </p:spPr>
      </p:pic>
      <p:sp>
        <p:nvSpPr>
          <p:cNvPr id="103" name="Google Shape;103;p18"/>
          <p:cNvSpPr txBox="1"/>
          <p:nvPr/>
        </p:nvSpPr>
        <p:spPr>
          <a:xfrm>
            <a:off x="6172160" y="4670466"/>
            <a:ext cx="2671415" cy="361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i="1" dirty="0">
                <a:solidFill>
                  <a:schemeClr val="bg2"/>
                </a:solidFill>
              </a:rPr>
              <a:t>Arnold Guyot, The Earth and Man, 1849</a:t>
            </a:r>
            <a:endParaRPr sz="1100" i="1" dirty="0">
              <a:solidFill>
                <a:schemeClr val="bg2"/>
              </a:solidFill>
            </a:endParaRPr>
          </a:p>
        </p:txBody>
      </p:sp>
      <p:sp>
        <p:nvSpPr>
          <p:cNvPr id="104" name="Google Shape;104;p18"/>
          <p:cNvSpPr txBox="1"/>
          <p:nvPr/>
        </p:nvSpPr>
        <p:spPr>
          <a:xfrm>
            <a:off x="170979" y="637478"/>
            <a:ext cx="8639100" cy="39216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dirty="0"/>
              <a:t>Scientific studies by early 19th century geologists included creating and justifying racial hierarchies</a:t>
            </a:r>
            <a:endParaRPr i="1" dirty="0"/>
          </a:p>
        </p:txBody>
      </p:sp>
      <p:sp>
        <p:nvSpPr>
          <p:cNvPr id="10" name="Google Shape;115;p28">
            <a:extLst>
              <a:ext uri="{FF2B5EF4-FFF2-40B4-BE49-F238E27FC236}">
                <a16:creationId xmlns:a16="http://schemas.microsoft.com/office/drawing/2014/main" id="{1A0FAFD8-EC2E-9148-8704-9B484A2CED62}"/>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Early landscape geologists and scientific racism</a:t>
            </a:r>
            <a:endParaRPr lang="en-US" sz="255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2112</Words>
  <Application>Microsoft Macintosh PowerPoint</Application>
  <PresentationFormat>On-screen Show (16:9)</PresentationFormat>
  <Paragraphs>99</Paragraphs>
  <Slides>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Times New Roman</vt:lpstr>
      <vt:lpstr>Simple Light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Christine Chen</cp:lastModifiedBy>
  <cp:revision>6</cp:revision>
  <dcterms:modified xsi:type="dcterms:W3CDTF">2020-12-07T09:27:37Z</dcterms:modified>
</cp:coreProperties>
</file>